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516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58059D-6195-43A2-889C-418BF9C83592}" type="datetimeFigureOut">
              <a:rPr lang="en-US" smtClean="0"/>
              <a:pPr/>
              <a:t>2012-10-16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57D987-FC2E-49AA-B756-D12ACA4F6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6755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074" name="Header Placeholder 1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71075" name="Date Placeholder 2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2E722B9-EF31-4533-85F2-051F4ADF35BC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7107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7107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AC89421-DE49-4396-BF10-264E5EF2DEE7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smtClean="0"/>
          </a:p>
        </p:txBody>
      </p:sp>
      <p:sp>
        <p:nvSpPr>
          <p:cNvPr id="77107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33165DA5-0C12-4FBE-8EF6-8E31ED5B8886}" type="slidenum">
              <a:rPr lang="en-US" sz="1200"/>
              <a:pPr algn="r" eaLnBrk="1" hangingPunct="1"/>
              <a:t>1</a:t>
            </a:fld>
            <a:endParaRPr lang="en-US" sz="1200"/>
          </a:p>
        </p:txBody>
      </p:sp>
      <p:sp>
        <p:nvSpPr>
          <p:cNvPr id="7710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10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641033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2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72100" name="Footer Placeholder 3"/>
          <p:cNvSpPr txBox="1">
            <a:spLocks noGrp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1200"/>
              <a:t>01CourseIntro 2008x</a:t>
            </a:r>
          </a:p>
        </p:txBody>
      </p:sp>
      <p:sp>
        <p:nvSpPr>
          <p:cNvPr id="772101" name="Slide Number Placeholder 4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9658667B-1218-4B55-82FA-263CDE925769}" type="slidenum">
              <a:rPr lang="en-US" sz="1200"/>
              <a:pPr algn="r" eaLnBrk="1" hangingPunct="1"/>
              <a:t>4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0698154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3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73124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73125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F656FC0-096D-4220-92B3-8A8F378127DB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7312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7312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652866F-C422-4077-8BB9-EFFA83A35B79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915109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4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74148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Notes/Handouts</a:t>
            </a:r>
          </a:p>
        </p:txBody>
      </p:sp>
      <p:sp>
        <p:nvSpPr>
          <p:cNvPr id="774149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73B8F6D-1344-42BE-88F8-2F0E819BFE58}" type="datetime1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2012-10-16</a:t>
            </a:fld>
            <a:endParaRPr lang="en-US" smtClean="0"/>
          </a:p>
        </p:txBody>
      </p:sp>
      <p:sp>
        <p:nvSpPr>
          <p:cNvPr id="774150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NJ Training TY 2008</a:t>
            </a:r>
          </a:p>
        </p:txBody>
      </p:sp>
      <p:sp>
        <p:nvSpPr>
          <p:cNvPr id="774151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A2A9588-6FDC-418F-B698-086AA25EB147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029147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170" name="Footer Placeholder 5"/>
          <p:cNvSpPr txBox="1">
            <a:spLocks noGrp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1200"/>
              <a:t>01CourseIntro 2008x</a:t>
            </a:r>
          </a:p>
        </p:txBody>
      </p:sp>
      <p:sp>
        <p:nvSpPr>
          <p:cNvPr id="77517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517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1" eaLnBrk="1" hangingPunct="1">
              <a:lnSpc>
                <a:spcPct val="90000"/>
              </a:lnSpc>
              <a:spcBef>
                <a:spcPct val="0"/>
              </a:spcBef>
            </a:pPr>
            <a:endParaRPr lang="en-US" smtClean="0"/>
          </a:p>
        </p:txBody>
      </p:sp>
      <p:sp>
        <p:nvSpPr>
          <p:cNvPr id="775173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E6CEBCB2-99E2-4472-A0E4-7325ABF884F3}" type="slidenum">
              <a:rPr lang="en-US" sz="1200"/>
              <a:pPr algn="r" eaLnBrk="1" hangingPunct="1"/>
              <a:t>7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632398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1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C3207F37-2B15-40FD-8E71-D37082AA9AC9}" type="slidenum">
              <a:rPr lang="en-US" sz="1200"/>
              <a:pPr algn="r" eaLnBrk="1" hangingPunct="1"/>
              <a:t>8</a:t>
            </a:fld>
            <a:endParaRPr lang="en-US" sz="1200"/>
          </a:p>
        </p:txBody>
      </p:sp>
      <p:sp>
        <p:nvSpPr>
          <p:cNvPr id="77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61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498139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21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EF1FDFFD-0561-4ABD-94A8-5FA14D68FB8C}" type="slidenum">
              <a:rPr lang="en-US" sz="1200"/>
              <a:pPr algn="r" eaLnBrk="1" hangingPunct="1"/>
              <a:t>9</a:t>
            </a:fld>
            <a:endParaRPr lang="en-US" sz="1200"/>
          </a:p>
        </p:txBody>
      </p:sp>
      <p:sp>
        <p:nvSpPr>
          <p:cNvPr id="77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72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35773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42" name="Footer Placeholder 5"/>
          <p:cNvSpPr txBox="1">
            <a:spLocks noGrp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1200"/>
              <a:t>01CourseIntro 2008x</a:t>
            </a:r>
          </a:p>
        </p:txBody>
      </p:sp>
      <p:sp>
        <p:nvSpPr>
          <p:cNvPr id="77824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1963033B-FC54-431C-B00F-513DD5A68DF4}" type="slidenum">
              <a:rPr lang="en-US" sz="1200"/>
              <a:pPr algn="r" eaLnBrk="1" hangingPunct="1"/>
              <a:t>10</a:t>
            </a:fld>
            <a:endParaRPr lang="en-US" sz="1200"/>
          </a:p>
        </p:txBody>
      </p:sp>
      <p:sp>
        <p:nvSpPr>
          <p:cNvPr id="7782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45" name="Notes Placeholder 7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30000"/>
              </a:spcBef>
            </a:pP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7338391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266" name="Footer Placeholder 5"/>
          <p:cNvSpPr txBox="1">
            <a:spLocks noGrp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1200"/>
              <a:t>01CourseIntro 2008x</a:t>
            </a:r>
          </a:p>
        </p:txBody>
      </p:sp>
      <p:sp>
        <p:nvSpPr>
          <p:cNvPr id="77926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 eaLnBrk="1" hangingPunct="1"/>
            <a:fld id="{63797746-8D6B-4295-8CD3-EC183D45E148}" type="slidenum">
              <a:rPr lang="en-US" sz="1200"/>
              <a:pPr algn="r" eaLnBrk="1" hangingPunct="1"/>
              <a:t>11</a:t>
            </a:fld>
            <a:endParaRPr lang="en-US" sz="1200"/>
          </a:p>
        </p:txBody>
      </p:sp>
      <p:sp>
        <p:nvSpPr>
          <p:cNvPr id="7792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9269" name="Notes Placeholder 7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30000"/>
              </a:spcBef>
            </a:pP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518791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sz="2400">
                <a:latin typeface="Calibri" pitchFamily="34" charset="0"/>
                <a:ea typeface="ＭＳ Ｐゴシック" pitchFamily="-65" charset="-128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ea typeface="+mn-ea"/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ea typeface="+mn-ea"/>
                </a:endParaRPr>
              </a:p>
            </p:txBody>
          </p:sp>
        </p:grpSp>
      </p:grpSp>
      <p:sp>
        <p:nvSpPr>
          <p:cNvPr id="112231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9906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22316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3810000"/>
            <a:ext cx="7467600" cy="1981200"/>
          </a:xfrm>
        </p:spPr>
        <p:txBody>
          <a:bodyPr/>
          <a:lstStyle>
            <a:lvl1pPr marL="0" indent="0" algn="ctr">
              <a:buFont typeface="Wingdings" charset="2"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3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10-15-2012</a:t>
            </a:r>
            <a:endParaRPr lang="en-US"/>
          </a:p>
        </p:txBody>
      </p:sp>
      <p:sp>
        <p:nvSpPr>
          <p:cNvPr id="14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C577187D-3F08-413A-8BCD-0D6DE7AE26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256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10-15-2012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77187D-3F08-413A-8BCD-0D6DE7AE26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006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6046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6046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10-15-2012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77187D-3F08-413A-8BCD-0D6DE7AE26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1452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77724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4038600"/>
            <a:ext cx="77724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10-15-2012</a:t>
            </a: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77187D-3F08-413A-8BCD-0D6DE7AE26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6321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600200"/>
            <a:ext cx="7772400" cy="4724400"/>
          </a:xfrm>
        </p:spPr>
        <p:txBody>
          <a:bodyPr>
            <a:normAutofit/>
          </a:bodyPr>
          <a:lstStyle/>
          <a:p>
            <a:pPr lvl="0"/>
            <a:r>
              <a:rPr lang="en-US" noProof="0" smtClean="0"/>
              <a:t>Click icon to add table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10-15-2012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77187D-3F08-413A-8BCD-0D6DE7AE26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902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10-15-2012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77187D-3F08-413A-8BCD-0D6DE7AE26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092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10-15-2012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77187D-3F08-413A-8BCD-0D6DE7AE26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3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10-15-2012</a:t>
            </a: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77187D-3F08-413A-8BCD-0D6DE7AE26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311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10-15-2012</a:t>
            </a:r>
            <a:endParaRPr lang="en-US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77187D-3F08-413A-8BCD-0D6DE7AE26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153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10-15-2012</a:t>
            </a: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77187D-3F08-413A-8BCD-0D6DE7AE26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708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10-15-2012</a:t>
            </a:r>
            <a:endParaRPr 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77187D-3F08-413A-8BCD-0D6DE7AE26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507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10-15-2012</a:t>
            </a: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77187D-3F08-413A-8BCD-0D6DE7AE26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704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10-15-2012</a:t>
            </a: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77187D-3F08-413A-8BCD-0D6DE7AE26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2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25805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sz="2400">
                <a:latin typeface="Calibri" pitchFamily="34" charset="0"/>
                <a:ea typeface="ＭＳ Ｐゴシック" pitchFamily="-65" charset="-128"/>
              </a:endParaRPr>
            </a:p>
          </p:txBody>
        </p:sp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258053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Calibri" pitchFamily="34" charset="0"/>
                  <a:ea typeface="ＭＳ Ｐゴシック" pitchFamily="-65" charset="-128"/>
                </a:endParaRPr>
              </a:p>
            </p:txBody>
          </p:sp>
          <p:sp>
            <p:nvSpPr>
              <p:cNvPr id="258054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ea typeface="+mn-ea"/>
                </a:endParaRPr>
              </a:p>
            </p:txBody>
          </p:sp>
        </p:grpSp>
      </p:grp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58057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403975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latin typeface="Calibri" pitchFamily="34" charset="0"/>
                <a:ea typeface="ＭＳ Ｐゴシック" pitchFamily="-65" charset="-128"/>
              </a:defRPr>
            </a:lvl1pPr>
          </a:lstStyle>
          <a:p>
            <a:r>
              <a:rPr lang="en-US" smtClean="0"/>
              <a:t>10-15-2012</a:t>
            </a:r>
            <a:endParaRPr lang="en-US"/>
          </a:p>
        </p:txBody>
      </p:sp>
      <p:sp>
        <p:nvSpPr>
          <p:cNvPr id="258058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0800"/>
            <a:ext cx="2971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Calibri" pitchFamily="34" charset="0"/>
                <a:ea typeface="ＭＳ Ｐゴシック" pitchFamily="-65" charset="-128"/>
              </a:defRPr>
            </a:lvl1pPr>
          </a:lstStyle>
          <a:p>
            <a:r>
              <a:rPr lang="en-US" smtClean="0"/>
              <a:t>Tax Law Training (NJ) TY2011 v11.1</a:t>
            </a:r>
            <a:endParaRPr lang="en-US"/>
          </a:p>
        </p:txBody>
      </p:sp>
      <p:sp>
        <p:nvSpPr>
          <p:cNvPr id="25805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4008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Calibri" pitchFamily="34" charset="0"/>
                <a:ea typeface="ＭＳ Ｐゴシック" pitchFamily="-65" charset="-128"/>
              </a:defRPr>
            </a:lvl1pPr>
          </a:lstStyle>
          <a:p>
            <a:fld id="{C577187D-3F08-413A-8BCD-0D6DE7AE26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8060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97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Quality Review Is</a:t>
            </a:r>
            <a:br>
              <a:rPr lang="en-US" smtClean="0"/>
            </a:br>
            <a:r>
              <a:rPr lang="en-US" smtClean="0"/>
              <a:t>Mandatory</a:t>
            </a:r>
          </a:p>
        </p:txBody>
      </p:sp>
      <p:sp>
        <p:nvSpPr>
          <p:cNvPr id="38297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mtClean="0"/>
              <a:t>Pub 4012 Tab 12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mtClean="0"/>
              <a:t>Form 13614-C Section C</a:t>
            </a:r>
          </a:p>
        </p:txBody>
      </p:sp>
      <p:pic>
        <p:nvPicPr>
          <p:cNvPr id="382980" name="Picture 7" descr="MMj01855870000[1]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1295400"/>
            <a:ext cx="65722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2981" name="Text Box 5"/>
          <p:cNvSpPr txBox="1">
            <a:spLocks noChangeArrowheads="1"/>
          </p:cNvSpPr>
          <p:nvPr/>
        </p:nvSpPr>
        <p:spPr bwMode="auto">
          <a:xfrm>
            <a:off x="2971800" y="152400"/>
            <a:ext cx="5867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r"/>
            <a:r>
              <a:rPr lang="en-US" sz="1400" dirty="0"/>
              <a:t>4491-31 Quality Review of Tax Return </a:t>
            </a:r>
            <a:r>
              <a:rPr lang="en-US" sz="1400" dirty="0" smtClean="0"/>
              <a:t>v11.1 </a:t>
            </a:r>
            <a:r>
              <a:rPr lang="en-US" sz="1400" dirty="0" smtClean="0"/>
              <a:t>VO.pptx</a:t>
            </a:r>
            <a:endParaRPr lang="en-US" sz="1400" dirty="0"/>
          </a:p>
        </p:txBody>
      </p:sp>
      <p:sp>
        <p:nvSpPr>
          <p:cNvPr id="382982" name="Date Placeholder 7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82983" name="Slide Number Placeholder 8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6A3FED9-9CD1-4522-86D9-E961F0622CA0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smtClean="0"/>
          </a:p>
        </p:txBody>
      </p:sp>
      <p:sp>
        <p:nvSpPr>
          <p:cNvPr id="382984" name="Footer Placeholder 9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3084" name="~PP33366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721.WAV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40003"/>
      </p:ext>
    </p:extLst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8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19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Quality Review: Summary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 smtClean="0"/>
              <a:t>Verify source documents and initials for counselor and QR person on Prep Use page</a:t>
            </a:r>
          </a:p>
          <a:p>
            <a:pPr eaLnBrk="1" hangingPunct="1">
              <a:defRPr/>
            </a:pPr>
            <a:r>
              <a:rPr lang="en-US" b="1" dirty="0" smtClean="0"/>
              <a:t>Run diagnostics and create e-file</a:t>
            </a:r>
          </a:p>
          <a:p>
            <a:pPr marL="57150" indent="0" eaLnBrk="1" hangingPunct="1">
              <a:buFont typeface="Wingdings" pitchFamily="2" charset="2"/>
              <a:buNone/>
              <a:defRPr/>
            </a:pPr>
            <a:endParaRPr lang="en-US" dirty="0" smtClean="0"/>
          </a:p>
        </p:txBody>
      </p:sp>
      <p:sp>
        <p:nvSpPr>
          <p:cNvPr id="392196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9219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2A549C9-5E4D-4160-8ED6-678E8309FA9F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smtClean="0"/>
          </a:p>
        </p:txBody>
      </p:sp>
      <p:sp>
        <p:nvSpPr>
          <p:cNvPr id="392198" name="Footer Placeholder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8" name="~PP13413.WAV">
            <a:hlinkClick r:id="" action="ppaction://media"/>
          </p:cNvPr>
          <p:cNvPicPr>
            <a:picLocks noRot="1" noChangeAspect="1"/>
          </p:cNvPicPr>
          <p:nvPr>
            <a:wavAudioFile r:embed="rId1" name="~PP1711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4806531"/>
      </p:ext>
    </p:extLst>
  </p:cSld>
  <p:clrMapOvr>
    <a:masterClrMapping/>
  </p:clrMapOvr>
  <p:transition advTm="2529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8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Summary, cont’d</a:t>
            </a:r>
          </a:p>
        </p:txBody>
      </p:sp>
      <p:sp>
        <p:nvSpPr>
          <p:cNvPr id="393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Review return with taxpayer(s)</a:t>
            </a:r>
          </a:p>
          <a:p>
            <a:pPr eaLnBrk="1" hangingPunct="1"/>
            <a:r>
              <a:rPr lang="en-US" smtClean="0"/>
              <a:t>Answer any remaining questions</a:t>
            </a:r>
          </a:p>
          <a:p>
            <a:pPr eaLnBrk="1" hangingPunct="1"/>
            <a:r>
              <a:rPr lang="en-US" b="1" smtClean="0"/>
              <a:t>Re-run diagnostics and create e-file </a:t>
            </a:r>
            <a:r>
              <a:rPr lang="en-US" smtClean="0"/>
              <a:t>for ERO to transmit</a:t>
            </a:r>
          </a:p>
        </p:txBody>
      </p:sp>
      <p:sp>
        <p:nvSpPr>
          <p:cNvPr id="393220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93221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9915CC7-8D79-4996-97C7-F7BFABE16973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smtClean="0"/>
          </a:p>
        </p:txBody>
      </p:sp>
      <p:sp>
        <p:nvSpPr>
          <p:cNvPr id="393222" name="Footer Placeholder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8" name="~PP13428.WAV">
            <a:hlinkClick r:id="" action="ppaction://media"/>
          </p:cNvPr>
          <p:cNvPicPr>
            <a:picLocks noRot="1" noChangeAspect="1"/>
          </p:cNvPicPr>
          <p:nvPr>
            <a:wavAudioFile r:embed="rId1" name="~PP1200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6287474"/>
      </p:ext>
    </p:extLst>
  </p:cSld>
  <p:clrMapOvr>
    <a:masterClrMapping/>
  </p:clrMapOvr>
  <p:transition advTm="2923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WHO CONDUCTS THE QUALITY REVIEW?</a:t>
            </a:r>
          </a:p>
        </p:txBody>
      </p:sp>
      <p:sp>
        <p:nvSpPr>
          <p:cNvPr id="384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QR must be conducted by a second counselor (either designated or peer)</a:t>
            </a:r>
          </a:p>
          <a:p>
            <a:pPr eaLnBrk="1" hangingPunct="1"/>
            <a:r>
              <a:rPr lang="en-US" smtClean="0"/>
              <a:t>Designated reviewers are preferred over a peer rotating reviewers, when possible</a:t>
            </a:r>
          </a:p>
          <a:p>
            <a:pPr eaLnBrk="1" hangingPunct="1"/>
            <a:r>
              <a:rPr lang="en-US" smtClean="0"/>
              <a:t>QR review of the return is conducted on the computer (preferred over review of a printed return)</a:t>
            </a:r>
          </a:p>
        </p:txBody>
      </p:sp>
      <p:sp>
        <p:nvSpPr>
          <p:cNvPr id="384004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8400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E5DBF9B-27C3-4385-9BEB-17AC19E62CA9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mtClean="0"/>
          </a:p>
        </p:txBody>
      </p:sp>
      <p:sp>
        <p:nvSpPr>
          <p:cNvPr id="384006" name="Footer Placeholder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4104" name="~PP13366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1769.WAV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3611057"/>
      </p:ext>
    </p:extLst>
  </p:cSld>
  <p:clrMapOvr>
    <a:masterClrMapping/>
  </p:clrMapOvr>
  <p:transition advTm="5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0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QUALITY REVIEW PROCESS</a:t>
            </a:r>
          </a:p>
        </p:txBody>
      </p:sp>
      <p:sp>
        <p:nvSpPr>
          <p:cNvPr id="385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Verify information entered by the counselor on the return</a:t>
            </a:r>
          </a:p>
          <a:p>
            <a:pPr eaLnBrk="1" hangingPunct="1"/>
            <a:r>
              <a:rPr lang="en-US" smtClean="0"/>
              <a:t>Verify that information on the IRS Intake/ Interview &amp; Quality Review Sheet (Sections A &amp; B) is properly reported on the return</a:t>
            </a:r>
          </a:p>
          <a:p>
            <a:pPr eaLnBrk="1" hangingPunct="1"/>
            <a:r>
              <a:rPr lang="en-US" smtClean="0"/>
              <a:t>Use the QR checklist on Section C of the IRS Intake/Interview &amp; Quality Review Sheet – check bottom box when completed</a:t>
            </a:r>
          </a:p>
          <a:p>
            <a:pPr eaLnBrk="1" hangingPunct="1"/>
            <a:r>
              <a:rPr lang="en-US" smtClean="0"/>
              <a:t>Compare supporting documents to return</a:t>
            </a:r>
          </a:p>
        </p:txBody>
      </p:sp>
      <p:sp>
        <p:nvSpPr>
          <p:cNvPr id="385028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85029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3A71276-8C12-4028-89AA-78884300726B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mtClean="0"/>
          </a:p>
        </p:txBody>
      </p:sp>
      <p:sp>
        <p:nvSpPr>
          <p:cNvPr id="385030" name="Footer Placeholder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5128" name="~PP13366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1142.WAV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8836559"/>
      </p:ext>
    </p:extLst>
  </p:cSld>
  <p:clrMapOvr>
    <a:masterClrMapping/>
  </p:clrMapOvr>
  <p:transition advTm="3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1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QUALITY REVIEW PROCESS (continued)</a:t>
            </a:r>
          </a:p>
        </p:txBody>
      </p:sp>
      <p:sp>
        <p:nvSpPr>
          <p:cNvPr id="3860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 TaxWise (TW), review and remove all “red” marks in forms tree</a:t>
            </a:r>
          </a:p>
          <a:p>
            <a:pPr eaLnBrk="1" hangingPunct="1"/>
            <a:r>
              <a:rPr lang="en-US" smtClean="0"/>
              <a:t>Verify counselor has entered their initials in Preparer Field #13 on Main Info page in TW</a:t>
            </a:r>
          </a:p>
          <a:p>
            <a:pPr eaLnBrk="1" hangingPunct="1"/>
            <a:r>
              <a:rPr lang="en-US" smtClean="0"/>
              <a:t>QR person enters initials in Preparer Field #14 on Main Information page in TW</a:t>
            </a:r>
          </a:p>
          <a:p>
            <a:pPr eaLnBrk="1" hangingPunct="1"/>
            <a:r>
              <a:rPr lang="en-US" smtClean="0"/>
              <a:t>Review the return with the taxpayer</a:t>
            </a:r>
          </a:p>
          <a:p>
            <a:pPr eaLnBrk="1" hangingPunct="1"/>
            <a:r>
              <a:rPr lang="en-US" smtClean="0"/>
              <a:t>Taxpayer(s) signs 8879 after QR completed</a:t>
            </a:r>
          </a:p>
        </p:txBody>
      </p:sp>
      <p:sp>
        <p:nvSpPr>
          <p:cNvPr id="386052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8605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62BE03D-0FA7-4E2A-8DD2-957F772D6A4F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mtClean="0"/>
          </a:p>
        </p:txBody>
      </p:sp>
      <p:sp>
        <p:nvSpPr>
          <p:cNvPr id="386054" name="Footer Placeholder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6152" name="~PP33381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463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8909689"/>
      </p:ext>
    </p:extLst>
  </p:cSld>
  <p:clrMapOvr>
    <a:masterClrMapping/>
  </p:clrMapOvr>
  <p:transition advTm="4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1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5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Quality Review Summary</a:t>
            </a:r>
          </a:p>
        </p:txBody>
      </p:sp>
      <p:sp>
        <p:nvSpPr>
          <p:cNvPr id="387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600200"/>
            <a:ext cx="8077200" cy="4724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A </a:t>
            </a:r>
            <a:r>
              <a:rPr lang="en-US" sz="2800" b="1" smtClean="0"/>
              <a:t>MUST</a:t>
            </a:r>
            <a:r>
              <a:rPr lang="en-US" sz="2800" smtClean="0"/>
              <a:t> for </a:t>
            </a:r>
            <a:r>
              <a:rPr lang="en-US" sz="2800" b="1" smtClean="0"/>
              <a:t>ALL</a:t>
            </a:r>
            <a:r>
              <a:rPr lang="en-US" sz="2800" smtClean="0"/>
              <a:t> tax returns including PTRs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b="1" smtClean="0"/>
              <a:t>NO EXCEPTIONS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Need 3 or more counselors at each site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Requires verification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Filing status and eligibility as a dependent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Input data from all source documents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Key information is not overlooked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Compare with prior year return (if available)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QR must be by a 2</a:t>
            </a:r>
            <a:r>
              <a:rPr lang="en-US" sz="2800" baseline="30000" smtClean="0"/>
              <a:t>nd</a:t>
            </a:r>
            <a:r>
              <a:rPr lang="en-US" sz="2800" smtClean="0"/>
              <a:t> Certified counselor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For paper returns, effectively re-do the return</a:t>
            </a:r>
          </a:p>
          <a:p>
            <a:pPr eaLnBrk="1" hangingPunct="1">
              <a:lnSpc>
                <a:spcPct val="90000"/>
              </a:lnSpc>
            </a:pPr>
            <a:endParaRPr lang="en-US" sz="2800" smtClean="0"/>
          </a:p>
        </p:txBody>
      </p:sp>
      <p:pic>
        <p:nvPicPr>
          <p:cNvPr id="601092" name="~PP13381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1242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7077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8707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9423157-313C-40E8-836B-7D6733101354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mtClean="0"/>
          </a:p>
        </p:txBody>
      </p:sp>
      <p:sp>
        <p:nvSpPr>
          <p:cNvPr id="387079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548095"/>
      </p:ext>
    </p:extLst>
  </p:cSld>
  <p:clrMapOvr>
    <a:masterClrMapping/>
  </p:clrMapOvr>
  <p:transition advTm="9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010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109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4000" smtClean="0"/>
              <a:t>Significant Issues and Problems</a:t>
            </a:r>
          </a:p>
        </p:txBody>
      </p:sp>
      <p:sp>
        <p:nvSpPr>
          <p:cNvPr id="388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smtClean="0"/>
              <a:t>Strict adherence to “NJ Can Do/Cannot Do List”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smtClean="0"/>
              <a:t>Proper handling of tax exempt interest and dividends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smtClean="0"/>
              <a:t>Failure to include </a:t>
            </a:r>
            <a:r>
              <a:rPr lang="en-US" sz="2000" b="1" smtClean="0"/>
              <a:t>taxable</a:t>
            </a:r>
            <a:r>
              <a:rPr lang="en-US" sz="2000" smtClean="0"/>
              <a:t> NJ Property Tax Refunds (Homestead Rebate and PTR) on Federal Return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smtClean="0"/>
              <a:t>Accurate completion of Schedule C/C-EZ, Business Income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smtClean="0"/>
              <a:t>Accurate completion of questions on EIC Worksheet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smtClean="0"/>
              <a:t>Failure to complete of NJ IRA Worksheet(s) to ensure inclusion of all IRA Distributions in NJ1040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smtClean="0"/>
              <a:t>Reporting rent paid and/or property tax paid 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 smtClean="0"/>
              <a:t>NJ Property Tax deduction or credit worksheet and/or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smtClean="0"/>
              <a:t>Accurate preparation of NJ and NY Returns for NJ Residents with NY W-2s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 smtClean="0"/>
              <a:t>Carry forward of proper amounts of Taxable NY Income &amp; NY Tax Liability to the appropriate NJ form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 smtClean="0"/>
              <a:t>Remember – This is a Special Topic (only to be done by selected trained preparers)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1800" smtClean="0"/>
          </a:p>
        </p:txBody>
      </p:sp>
      <p:sp>
        <p:nvSpPr>
          <p:cNvPr id="388100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8810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452F324-2624-4AEB-9EC8-8A7F130BCA62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mtClean="0"/>
          </a:p>
        </p:txBody>
      </p:sp>
      <p:sp>
        <p:nvSpPr>
          <p:cNvPr id="388102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8" name="~PP29.WAV">
            <a:hlinkClick r:id="" action="ppaction://media"/>
          </p:cNvPr>
          <p:cNvPicPr>
            <a:picLocks noRot="1" noChangeAspect="1"/>
          </p:cNvPicPr>
          <p:nvPr>
            <a:wavAudioFile r:embed="rId1" name="~PP29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375855"/>
      </p:ext>
    </p:extLst>
  </p:cSld>
  <p:clrMapOvr>
    <a:masterClrMapping/>
  </p:clrMapOvr>
  <p:transition advTm="18005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tabLst>
                <a:tab pos="8001000" algn="r"/>
                <a:tab pos="8169275" algn="r"/>
              </a:tabLst>
            </a:pPr>
            <a:r>
              <a:rPr lang="en-US" sz="3400" b="0" smtClean="0"/>
              <a:t> </a:t>
            </a:r>
            <a:r>
              <a:rPr lang="en-US" smtClean="0"/>
              <a:t>THE E-FILE RETURN</a:t>
            </a:r>
            <a:r>
              <a:rPr lang="en-US" sz="2200" smtClean="0"/>
              <a:t/>
            </a:r>
            <a:br>
              <a:rPr lang="en-US" sz="2200" smtClean="0"/>
            </a:br>
            <a:r>
              <a:rPr lang="en-US" sz="2200" smtClean="0"/>
              <a:t>	</a:t>
            </a:r>
            <a:r>
              <a:rPr lang="en-US" sz="2200" smtClean="0">
                <a:solidFill>
                  <a:srgbClr val="000099"/>
                </a:solidFill>
              </a:rPr>
              <a:t>Tab 13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Use Practitioner Pin, not Self Select PIN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Verify initials entered for preparer and quality reviewer in boxes 13 &amp; 14 (for statistics)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Verify correct SIDN is on 1040 pg 2 (entered as tax form defaults) – used for IRS stats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Verify EFIN, site number (SIDN) and name appears on Form 8879 (tax form defaults)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Verify equivalent data for state returns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Run diagnostics and create e-file in </a:t>
            </a:r>
            <a:r>
              <a:rPr lang="en-US" dirty="0" err="1" smtClean="0"/>
              <a:t>TaxWise</a:t>
            </a:r>
            <a:endParaRPr lang="en-US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Print the return, including Form 8879</a:t>
            </a:r>
          </a:p>
        </p:txBody>
      </p:sp>
      <p:sp>
        <p:nvSpPr>
          <p:cNvPr id="389124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8912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96C1E06-BE8B-4206-A4D6-AFA5F62C2030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smtClean="0"/>
          </a:p>
        </p:txBody>
      </p:sp>
      <p:sp>
        <p:nvSpPr>
          <p:cNvPr id="389126" name="Footer Placeholder 5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8" name="~PP801.WAV">
            <a:hlinkClick r:id="" action="ppaction://media"/>
          </p:cNvPr>
          <p:cNvPicPr>
            <a:picLocks noRot="1" noChangeAspect="1"/>
          </p:cNvPicPr>
          <p:nvPr>
            <a:wavAudioFile r:embed="rId1" name="~PP801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049487"/>
      </p:ext>
    </p:extLst>
  </p:cSld>
  <p:clrMapOvr>
    <a:masterClrMapping/>
  </p:clrMapOvr>
  <p:transition advTm="11026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TOP TEN PROBLEMS</a:t>
            </a:r>
            <a:br>
              <a:rPr lang="en-US" smtClean="0"/>
            </a:br>
            <a:r>
              <a:rPr lang="en-US" smtClean="0"/>
              <a:t>USING TAXWISE</a:t>
            </a:r>
          </a:p>
        </p:txBody>
      </p:sp>
      <p:sp>
        <p:nvSpPr>
          <p:cNvPr id="390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Improper OVERRIDES!</a:t>
            </a:r>
          </a:p>
          <a:p>
            <a:pPr eaLnBrk="1" hangingPunct="1"/>
            <a:r>
              <a:rPr lang="en-US" smtClean="0"/>
              <a:t>Improper use of punctuation</a:t>
            </a:r>
          </a:p>
          <a:p>
            <a:pPr eaLnBrk="1" hangingPunct="1"/>
            <a:r>
              <a:rPr lang="en-US" smtClean="0"/>
              <a:t>Incorrect entry of last name – spouse/dependents</a:t>
            </a:r>
          </a:p>
          <a:p>
            <a:pPr eaLnBrk="1" hangingPunct="1"/>
            <a:r>
              <a:rPr lang="en-US" smtClean="0"/>
              <a:t>Not linking to 1099MISC from Sch C/C-EZ</a:t>
            </a:r>
          </a:p>
          <a:p>
            <a:pPr eaLnBrk="1" hangingPunct="1"/>
            <a:r>
              <a:rPr lang="en-US" smtClean="0"/>
              <a:t>Use of scratch pad instead of existing worksheet or schedule</a:t>
            </a:r>
          </a:p>
          <a:p>
            <a:pPr eaLnBrk="1" hangingPunct="1"/>
            <a:endParaRPr lang="en-US" smtClean="0"/>
          </a:p>
        </p:txBody>
      </p:sp>
      <p:sp>
        <p:nvSpPr>
          <p:cNvPr id="390148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9014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D29EEDD-6BCF-4A3E-9462-9B51C424AECF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mtClean="0"/>
          </a:p>
        </p:txBody>
      </p:sp>
      <p:sp>
        <p:nvSpPr>
          <p:cNvPr id="390150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10250" name="~PP23397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2261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4599015"/>
      </p:ext>
    </p:extLst>
  </p:cSld>
  <p:clrMapOvr>
    <a:masterClrMapping/>
  </p:clrMapOvr>
  <p:transition advTm="6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2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5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TOP TEN PROBLEMS</a:t>
            </a:r>
            <a:br>
              <a:rPr lang="en-US" smtClean="0"/>
            </a:br>
            <a:r>
              <a:rPr lang="en-US" smtClean="0"/>
              <a:t>USING TAXWISE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en-US" dirty="0" smtClean="0"/>
              <a:t>Adding new form when already existing form</a:t>
            </a:r>
          </a:p>
          <a:p>
            <a:pPr eaLnBrk="1" hangingPunct="1">
              <a:defRPr/>
            </a:pPr>
            <a:r>
              <a:rPr lang="en-US" dirty="0" smtClean="0"/>
              <a:t>Not recreating e-file as last item before exiting return – thus creating an invalid e-file</a:t>
            </a:r>
          </a:p>
          <a:p>
            <a:pPr eaLnBrk="1" hangingPunct="1">
              <a:defRPr/>
            </a:pPr>
            <a:r>
              <a:rPr lang="en-US" dirty="0" smtClean="0"/>
              <a:t>No or incorrect state adjustment for interest and dividends</a:t>
            </a:r>
          </a:p>
          <a:p>
            <a:pPr eaLnBrk="1" hangingPunct="1">
              <a:defRPr/>
            </a:pPr>
            <a:r>
              <a:rPr lang="en-US" dirty="0" smtClean="0"/>
              <a:t>Improper completion of </a:t>
            </a:r>
            <a:r>
              <a:rPr lang="en-US" dirty="0" err="1" smtClean="0"/>
              <a:t>Sch</a:t>
            </a:r>
            <a:r>
              <a:rPr lang="en-US" dirty="0" smtClean="0"/>
              <a:t> EIC worksheet</a:t>
            </a:r>
          </a:p>
          <a:p>
            <a:pPr eaLnBrk="1" hangingPunct="1">
              <a:defRPr/>
            </a:pPr>
            <a:r>
              <a:rPr lang="en-US" dirty="0" smtClean="0"/>
              <a:t>Failure to input medical expense and real estate taxes on Federal Schedule A (Need for NJ return)</a:t>
            </a:r>
          </a:p>
          <a:p>
            <a:pPr eaLnBrk="1" hangingPunct="1">
              <a:defRPr/>
            </a:pPr>
            <a:r>
              <a:rPr lang="en-US" dirty="0" smtClean="0"/>
              <a:t>And… #11 – E-filing returns when TP does not need to file (Federal &amp; State)</a:t>
            </a:r>
          </a:p>
        </p:txBody>
      </p:sp>
      <p:sp>
        <p:nvSpPr>
          <p:cNvPr id="391172" name="Date Placehold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10-15-2012</a:t>
            </a:r>
            <a:endParaRPr lang="en-US"/>
          </a:p>
        </p:txBody>
      </p:sp>
      <p:sp>
        <p:nvSpPr>
          <p:cNvPr id="39117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CFD405F-210D-45E1-9513-E24527CE43F2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mtClean="0"/>
          </a:p>
        </p:txBody>
      </p:sp>
      <p:sp>
        <p:nvSpPr>
          <p:cNvPr id="391174" name="Footer Placeholder 6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Tax Law Training (NJ) TY2011 v11.1</a:t>
            </a:r>
            <a:endParaRPr lang="en-US"/>
          </a:p>
        </p:txBody>
      </p:sp>
      <p:pic>
        <p:nvPicPr>
          <p:cNvPr id="11274" name="~PP33413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462.WAV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0942289"/>
      </p:ext>
    </p:extLst>
  </p:cSld>
  <p:clrMapOvr>
    <a:masterClrMapping/>
  </p:clrMapOvr>
  <p:transition advTm="6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2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7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NJ Template 06">
  <a:themeElements>
    <a:clrScheme name="NJ Template 06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NJ Template 06">
      <a:majorFont>
        <a:latin typeface="Calibri"/>
        <a:ea typeface="ＭＳ Ｐゴシック"/>
        <a:cs typeface="ＭＳ Ｐゴシック"/>
      </a:majorFont>
      <a:minorFont>
        <a:latin typeface="Calibri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Arial" charset="0"/>
          </a:defRPr>
        </a:defPPr>
      </a:lstStyle>
    </a:lnDef>
  </a:objectDefaults>
  <a:extraClrSchemeLst>
    <a:extraClrScheme>
      <a:clrScheme name="NJ Template 06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J Template 06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J Template 06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4491 NJ</Template>
  <TotalTime>18</TotalTime>
  <Words>791</Words>
  <Application>Microsoft Office PowerPoint</Application>
  <PresentationFormat>On-screen Show (4:3)</PresentationFormat>
  <Paragraphs>126</Paragraphs>
  <Slides>11</Slides>
  <Notes>9</Notes>
  <HiddenSlides>0</HiddenSlides>
  <MMClips>11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ＭＳ Ｐゴシック</vt:lpstr>
      <vt:lpstr>Calibri</vt:lpstr>
      <vt:lpstr>Wingdings</vt:lpstr>
      <vt:lpstr>NJ Template 06</vt:lpstr>
      <vt:lpstr>Quality Review Is Mandatory</vt:lpstr>
      <vt:lpstr>WHO CONDUCTS THE QUALITY REVIEW?</vt:lpstr>
      <vt:lpstr>QUALITY REVIEW PROCESS</vt:lpstr>
      <vt:lpstr>QUALITY REVIEW PROCESS (continued)</vt:lpstr>
      <vt:lpstr>Quality Review Summary</vt:lpstr>
      <vt:lpstr>Significant Issues and Problems</vt:lpstr>
      <vt:lpstr> THE E-FILE RETURN  Tab 13</vt:lpstr>
      <vt:lpstr>TOP TEN PROBLEMS USING TAXWISE</vt:lpstr>
      <vt:lpstr>TOP TEN PROBLEMS USING TAXWISE</vt:lpstr>
      <vt:lpstr>Quality Review: Summary</vt:lpstr>
      <vt:lpstr>Summary, cont’d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Quality Review Is Mandatory</dc:title>
  <dc:creator>HershAl</dc:creator>
  <cp:lastModifiedBy>Al H 509</cp:lastModifiedBy>
  <cp:revision>6</cp:revision>
  <dcterms:created xsi:type="dcterms:W3CDTF">2012-01-07T00:34:46Z</dcterms:created>
  <dcterms:modified xsi:type="dcterms:W3CDTF">2012-10-16T16:05:16Z</dcterms:modified>
</cp:coreProperties>
</file>